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44" autoAdjust="0"/>
    <p:restoredTop sz="94660"/>
  </p:normalViewPr>
  <p:slideViewPr>
    <p:cSldViewPr>
      <p:cViewPr>
        <p:scale>
          <a:sx n="130" d="100"/>
          <a:sy n="130" d="100"/>
        </p:scale>
        <p:origin x="3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428728" y="1142984"/>
            <a:ext cx="6500858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atin typeface="Arial" charset="0"/>
              </a:rPr>
              <a:t>Несчастный случай, происшедший с лицом: </a:t>
            </a:r>
          </a:p>
        </p:txBody>
      </p:sp>
      <p:sp>
        <p:nvSpPr>
          <p:cNvPr id="25607" name="TextBox 16"/>
          <p:cNvSpPr txBox="1">
            <a:spLocks noChangeArrowheads="1"/>
          </p:cNvSpPr>
          <p:nvPr/>
        </p:nvSpPr>
        <p:spPr bwMode="auto">
          <a:xfrm>
            <a:off x="500063" y="3571875"/>
            <a:ext cx="5048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/>
              <a:t>    .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42875" y="2000250"/>
            <a:ext cx="2771775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Направленным для выполнения</a:t>
            </a:r>
          </a:p>
          <a:p>
            <a:pPr>
              <a:defRPr/>
            </a:pPr>
            <a:r>
              <a:rPr lang="ru-RU" sz="1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работы к другому работодателю и участвовавшим в его производственной деятельности</a:t>
            </a:r>
            <a:endParaRPr lang="ru-RU" sz="1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42875" y="3571875"/>
            <a:ext cx="2786063" cy="17145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Расследуется комиссией, образованной работодателем,</a:t>
            </a:r>
          </a:p>
          <a:p>
            <a:pPr>
              <a:defRPr/>
            </a:pPr>
            <a:r>
              <a:rPr lang="ru-RU" sz="1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у которого произошел несчастный случай. </a:t>
            </a:r>
          </a:p>
          <a:p>
            <a:pPr>
              <a:defRPr/>
            </a:pPr>
            <a:r>
              <a:rPr lang="ru-RU" sz="1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состав комиссии входит представитель работодателя, направившего это лицо. </a:t>
            </a:r>
          </a:p>
          <a:p>
            <a:pPr algn="ctr">
              <a:defRPr/>
            </a:pPr>
            <a:endParaRPr lang="ru-RU" sz="13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3143250" y="2071688"/>
            <a:ext cx="3143250" cy="7143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Выполнявшим работу на территории другого работодателя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214688" y="3643313"/>
            <a:ext cx="3071812" cy="20002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Расследуется комиссией, образованной работодателем (его представителем), по поручению которого выполнялась работа, с участием при необходимости работодателя (его представителя), за которым закреплена данная территория на правах собственности, владения, пользования (в том числе аренды) и на иных основаниях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429375" y="2071688"/>
            <a:ext cx="2571750" cy="12144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Выполнявшим по поручению работодателя (его представителя) работу на </a:t>
            </a:r>
            <a:r>
              <a:rPr lang="ru-RU" sz="13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выделенном в установленном порядке участке </a:t>
            </a:r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другого работодателя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429375" y="3643313"/>
            <a:ext cx="2571750" cy="14287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Расследуется комиссией, образованной работодателем, производящим эту работу</a:t>
            </a:r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с обязательным участием представителя работодателя, на территории которого она проводилась</a:t>
            </a:r>
          </a:p>
        </p:txBody>
      </p:sp>
      <p:sp>
        <p:nvSpPr>
          <p:cNvPr id="27" name="Стрелка вниз 26"/>
          <p:cNvSpPr/>
          <p:nvPr/>
        </p:nvSpPr>
        <p:spPr>
          <a:xfrm>
            <a:off x="1285875" y="1571625"/>
            <a:ext cx="500063" cy="428625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1214438" y="2928938"/>
            <a:ext cx="500062" cy="642937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4286250" y="1571625"/>
            <a:ext cx="500063" cy="500063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>
            <a:off x="7215188" y="1571625"/>
            <a:ext cx="500062" cy="500063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Стрелка вниз 30"/>
          <p:cNvSpPr/>
          <p:nvPr/>
        </p:nvSpPr>
        <p:spPr>
          <a:xfrm>
            <a:off x="4286250" y="2786063"/>
            <a:ext cx="500063" cy="857250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" name="Стрелка вниз 31"/>
          <p:cNvSpPr/>
          <p:nvPr/>
        </p:nvSpPr>
        <p:spPr>
          <a:xfrm>
            <a:off x="7358063" y="3286125"/>
            <a:ext cx="500062" cy="357188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275631" y="5906531"/>
            <a:ext cx="8715375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00" b="1" i="1" dirty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ТК РФ. Статья 229. Порядок формирования комиссий по расследованию несчастных случаев</a:t>
            </a:r>
          </a:p>
        </p:txBody>
      </p:sp>
      <p:sp>
        <p:nvSpPr>
          <p:cNvPr id="20" name="Заголовок 1"/>
          <p:cNvSpPr txBox="1">
            <a:spLocks noGrp="1"/>
          </p:cNvSpPr>
          <p:nvPr>
            <p:ph type="title"/>
          </p:nvPr>
        </p:nvSpPr>
        <p:spPr>
          <a:xfrm>
            <a:off x="407194" y="332069"/>
            <a:ext cx="8686800" cy="810915"/>
          </a:xfrm>
          <a:solidFill>
            <a:schemeClr val="bg1">
              <a:lumMod val="85000"/>
            </a:schemeClr>
          </a:solidFill>
          <a:ln w="38100"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ru-RU" altLang="ru-RU" sz="1200" b="1" dirty="0" smtClean="0">
                <a:solidFill>
                  <a:srgbClr val="6116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Документированная процедура </a:t>
            </a:r>
            <a:r>
              <a:rPr lang="ru-RU" altLang="ru-RU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Процедура обеспечения безопасного выполнения подрядных работ и снабжения безопасной продукцией</a:t>
            </a:r>
            <a:r>
              <a:rPr lang="ru-RU" altLang="ru-RU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 </a:t>
            </a:r>
            <a:r>
              <a:rPr lang="ru-RU" altLang="ru-RU" sz="1200" b="1" dirty="0" smtClean="0">
                <a:solidFill>
                  <a:srgbClr val="611617"/>
                </a:solidFill>
                <a:latin typeface="Times New Roman" pitchFamily="18" charset="0"/>
                <a:cs typeface="Times New Roman" pitchFamily="18" charset="0"/>
              </a:rPr>
              <a:t>как элемент системы управления охраной труда в организации (</a:t>
            </a:r>
            <a:r>
              <a:rPr lang="ru-RU" altLang="ru-RU" sz="1200" b="1" dirty="0" smtClean="0">
                <a:solidFill>
                  <a:srgbClr val="611617"/>
                </a:solidFill>
                <a:latin typeface="Times New Roman" pitchFamily="18" charset="0"/>
                <a:cs typeface="Times New Roman" pitchFamily="18" charset="0"/>
              </a:rPr>
              <a:t>СУОТ)П</a:t>
            </a:r>
            <a:endParaRPr lang="ru-RU" altLang="ru-RU" sz="1200" b="1" dirty="0" smtClean="0">
              <a:solidFill>
                <a:srgbClr val="61161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8643938" y="6477000"/>
            <a:ext cx="500062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ru-RU" alt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6429375" y="188640"/>
            <a:ext cx="1617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Приложение 6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176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Документированная процедура «Процедура обеспечения безопасного выполнения подрядных работ и снабжения безопасной продукцией»,  как элемент системы управления охраной труда в организации (СУОТ)П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Документированная процедура «Процедура обеспечения безопасного выполнения подрядных работ и снабжения безопасной продукцией»,  как элемент системы управления охраной труда в организации (СУОТ)</dc:title>
  <dc:creator>ootHodyrev428</dc:creator>
  <cp:lastModifiedBy>karabina</cp:lastModifiedBy>
  <cp:revision>4</cp:revision>
  <dcterms:created xsi:type="dcterms:W3CDTF">2019-11-01T08:40:29Z</dcterms:created>
  <dcterms:modified xsi:type="dcterms:W3CDTF">2020-01-10T02:32:13Z</dcterms:modified>
</cp:coreProperties>
</file>